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84" r:id="rId3"/>
    <p:sldId id="308" r:id="rId4"/>
    <p:sldId id="301" r:id="rId5"/>
    <p:sldId id="302" r:id="rId6"/>
    <p:sldId id="286" r:id="rId7"/>
    <p:sldId id="306" r:id="rId8"/>
    <p:sldId id="307" r:id="rId9"/>
    <p:sldId id="298" r:id="rId10"/>
    <p:sldId id="261" r:id="rId11"/>
    <p:sldId id="267" r:id="rId12"/>
    <p:sldId id="300" r:id="rId13"/>
    <p:sldId id="268" r:id="rId14"/>
    <p:sldId id="258" r:id="rId15"/>
    <p:sldId id="303" r:id="rId16"/>
    <p:sldId id="304" r:id="rId17"/>
    <p:sldId id="293" r:id="rId18"/>
    <p:sldId id="271" r:id="rId19"/>
    <p:sldId id="29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4FF"/>
    <a:srgbClr val="43FC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16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DBAC7-E270-4FF3-829B-126768625D81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DBD73-AD26-460A-B609-3BD8875983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74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BD73-AD26-460A-B609-3BD8875983F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70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DBD73-AD26-460A-B609-3BD8875983F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0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EF1E-E38E-4A31-B4BB-051A2B599254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0BB6-5C4C-4216-80CC-D7574515A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3;&#1077;&#1083;&#1072;&#1103;%20&#1073;&#1077;&#1088;&#1105;&#1079;&#1072;\&#1044;&#1086;&#1088;&#1086;&#1078;&#1082;&#1072;%202.wma" TargetMode="Externa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1179" y="1000108"/>
            <a:ext cx="856163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Урок</a:t>
            </a:r>
          </a:p>
          <a:p>
            <a:pPr algn="ctr"/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литературного </a:t>
            </a: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чтения </a:t>
            </a:r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                                                        </a:t>
            </a:r>
          </a:p>
          <a:p>
            <a:pPr algn="ctr"/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1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                                                                     МБОУ СОШ с. Новое </a:t>
            </a:r>
            <a:r>
              <a:rPr lang="ru-RU" sz="1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Дёмкино</a:t>
            </a:r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                                                                                           учитель:  Журавлёва С. В.</a:t>
            </a:r>
          </a:p>
          <a:p>
            <a:pPr algn="ctr"/>
            <a:r>
              <a:rPr lang="ru-RU" sz="1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</a:t>
            </a: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 descr="Урок литературного чтения Презентация на тему &quot;&quot;Береза&quot; - Сергей Есенин &quot; 3 клас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4" y="188640"/>
            <a:ext cx="87741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Урок литературного чтения Презентация на тему &quot;&quot;Береза&quot; - Сергей Есенин &quot; 3 клас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mtdata.ru/u23/photo1FF1/20789201060-0/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41764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kaima1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670" y="5372886"/>
            <a:ext cx="2500330" cy="1485114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8F8FF"/>
              </a:clrFrom>
              <a:clrTo>
                <a:srgbClr val="F8F8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143248"/>
            <a:ext cx="2392365" cy="16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46-007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2264" y="785794"/>
            <a:ext cx="2367659" cy="15716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6786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indent="-1438275"/>
            <a:r>
              <a:rPr lang="ru-RU" sz="2000" b="1" dirty="0">
                <a:latin typeface="Georgia" pitchFamily="18" charset="0"/>
              </a:rPr>
              <a:t>                      1) а) Тесьма с рядом свободно свисающих нитей, кисточек, служащая для отделки, украшения одежды, мебели . </a:t>
            </a:r>
          </a:p>
          <a:p>
            <a:pPr marL="1438275" indent="-1438275"/>
            <a:r>
              <a:rPr lang="ru-RU" sz="2000" b="1" dirty="0">
                <a:latin typeface="Georgia" pitchFamily="18" charset="0"/>
              </a:rPr>
              <a:t>                     б) Нити по краям скатерти, платка  как украшение. </a:t>
            </a:r>
          </a:p>
          <a:p>
            <a:pPr marL="1438275" indent="-1438275"/>
            <a:r>
              <a:rPr lang="ru-RU" sz="2000" b="1" dirty="0">
                <a:latin typeface="Georgia" pitchFamily="18" charset="0"/>
              </a:rPr>
              <a:t>                    2) перен. Что-л., что своим внешним видом напоминает такие нити, кисточки 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143248"/>
            <a:ext cx="6429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                  Многозначное слово. В данном</a:t>
            </a:r>
          </a:p>
          <a:p>
            <a:r>
              <a:rPr lang="ru-RU" sz="2000" b="1" dirty="0">
                <a:latin typeface="Georgia" pitchFamily="18" charset="0"/>
              </a:rPr>
              <a:t>                 случае: украшение в виде пучка</a:t>
            </a:r>
          </a:p>
          <a:p>
            <a:r>
              <a:rPr lang="ru-RU" sz="2000" b="1" dirty="0">
                <a:latin typeface="Georgia" pitchFamily="18" charset="0"/>
              </a:rPr>
              <a:t>                 ниток, шнуров, перьев и т.п.</a:t>
            </a:r>
          </a:p>
          <a:p>
            <a:endParaRPr lang="ru-RU" sz="2000" b="1" dirty="0">
              <a:latin typeface="Georgia" pitchFamily="18" charset="0"/>
            </a:endParaRPr>
          </a:p>
          <a:p>
            <a:endParaRPr lang="ru-RU" sz="2000" b="1" dirty="0">
              <a:latin typeface="Georgia" pitchFamily="18" charset="0"/>
            </a:endParaRPr>
          </a:p>
          <a:p>
            <a:r>
              <a:rPr lang="ru-RU" sz="2000" b="1" dirty="0">
                <a:latin typeface="Georgia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4643446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indent="-1260475"/>
            <a:r>
              <a:rPr lang="ru-RU" sz="2000" b="1" dirty="0">
                <a:latin typeface="Georgia" pitchFamily="18" charset="0"/>
              </a:rPr>
              <a:t>      </a:t>
            </a:r>
            <a:r>
              <a:rPr lang="ru-RU" sz="2000" b="1" dirty="0" smtClean="0">
                <a:latin typeface="Georgia" pitchFamily="18" charset="0"/>
              </a:rPr>
              <a:t>              </a:t>
            </a:r>
            <a:r>
              <a:rPr lang="ru-RU" sz="2000" b="1" dirty="0">
                <a:latin typeface="Georgia" pitchFamily="18" charset="0"/>
              </a:rPr>
              <a:t>1) Полоса по краю </a:t>
            </a:r>
            <a:r>
              <a:rPr lang="ru-RU" sz="2000" b="1" dirty="0" smtClean="0">
                <a:latin typeface="Georgia" pitchFamily="18" charset="0"/>
              </a:rPr>
              <a:t>ткани, какого-либо  </a:t>
            </a:r>
            <a:r>
              <a:rPr lang="ru-RU" sz="2000" b="1" dirty="0">
                <a:latin typeface="Georgia" pitchFamily="18" charset="0"/>
              </a:rPr>
              <a:t>изделия, отличающаяся   цветом или узором. </a:t>
            </a:r>
          </a:p>
          <a:p>
            <a:pPr marL="803275" indent="-803275"/>
            <a:r>
              <a:rPr lang="ru-RU" sz="2000" b="1" dirty="0">
                <a:latin typeface="Georgia" pitchFamily="18" charset="0"/>
              </a:rPr>
              <a:t>                2) То, что окаймляет, окружает </a:t>
            </a:r>
            <a:r>
              <a:rPr lang="ru-RU" sz="2000" b="1" dirty="0" smtClean="0">
                <a:latin typeface="Georgia" pitchFamily="18" charset="0"/>
              </a:rPr>
              <a:t>что-либо.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071538" y="0"/>
            <a:ext cx="5357850" cy="31432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3214686"/>
            <a:ext cx="5357850" cy="1428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1071538" y="4714884"/>
            <a:ext cx="5214974" cy="17859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214290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Бахрома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2643182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Кисть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4786322"/>
            <a:ext cx="1607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Кайма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8594816"/>
              </p:ext>
            </p:extLst>
          </p:nvPr>
        </p:nvGraphicFramePr>
        <p:xfrm>
          <a:off x="-36512" y="0"/>
          <a:ext cx="8751920" cy="677646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25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078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solidFill>
                            <a:srgbClr val="FF0000"/>
                          </a:solidFill>
                        </a:rPr>
                        <a:t>Аа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Бб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Вв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Гг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Дд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Ее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Ёё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Жж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78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Зз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Ии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Йй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Кк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Лл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Мм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Нн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solidFill>
                            <a:srgbClr val="FF0000"/>
                          </a:solidFill>
                        </a:rPr>
                        <a:t>Оо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7294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Пп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Рр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18</a:t>
                      </a:r>
                    </a:p>
                    <a:p>
                      <a:pPr algn="ctr"/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Сс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Тт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solidFill>
                            <a:srgbClr val="FF0000"/>
                          </a:solidFill>
                        </a:rPr>
                        <a:t>Уу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Фф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Хх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Цц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7294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Чч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Шш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/>
                        <a:t>Щщ</a:t>
                      </a:r>
                      <a:endParaRPr lang="ru-RU" sz="3600" b="1" dirty="0"/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Ъ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/>
                        <a:t>Ь</a:t>
                      </a: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solidFill>
                            <a:srgbClr val="FF0000"/>
                          </a:solidFill>
                        </a:rPr>
                        <a:t>Ээ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solidFill>
                            <a:srgbClr val="FF0000"/>
                          </a:solidFill>
                        </a:rPr>
                        <a:t>Юю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780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>
                          <a:solidFill>
                            <a:srgbClr val="FF0000"/>
                          </a:solidFill>
                        </a:rPr>
                        <a:t>Яя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3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8728" y="5657671"/>
            <a:ext cx="920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8860" y="5657671"/>
            <a:ext cx="635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0" y="5657671"/>
            <a:ext cx="570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0562" y="5657671"/>
            <a:ext cx="649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2132" y="5657671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5657671"/>
            <a:ext cx="699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86710" y="5657671"/>
            <a:ext cx="688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7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Урок литературного чтения Презентация на тему &quot;&quot;Береза&quot; - Сергей Есенин &quot; 3 клас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l="5346" t="4166" r="5532" b="4166"/>
          <a:stretch>
            <a:fillRect/>
          </a:stretch>
        </p:blipFill>
        <p:spPr bwMode="auto">
          <a:xfrm>
            <a:off x="214282" y="214290"/>
            <a:ext cx="35719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571868" y="21429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Сергей Есенин</a:t>
            </a:r>
          </a:p>
        </p:txBody>
      </p:sp>
      <p:pic>
        <p:nvPicPr>
          <p:cNvPr id="9" name="Рисунок 8" descr="esenin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071678"/>
            <a:ext cx="2857520" cy="3514749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2" descr="Урок литературного чтения Презентация на тему &quot;&quot;Береза&quot; - Сергей Есенин &quot; 3 класс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4554493" y="2228824"/>
            <a:ext cx="42862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стоит береза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сонной тишине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горят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снежинки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золотом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огне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заря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лениво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Обходя кругом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Обсыпает ветки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Новым серебром.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494108" y="2636912"/>
            <a:ext cx="997772" cy="1429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Дорожка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286520"/>
            <a:ext cx="304800" cy="30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46954" y="554303"/>
            <a:ext cx="6180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С. Есенин «БЕРЁЗА»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26" name="Прямоугольник 6"/>
          <p:cNvSpPr>
            <a:spLocks noChangeArrowheads="1"/>
          </p:cNvSpPr>
          <p:nvPr/>
        </p:nvSpPr>
        <p:spPr bwMode="auto">
          <a:xfrm>
            <a:off x="350984" y="2237826"/>
            <a:ext cx="42862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Белая береза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 моим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окном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Принакрылась снегом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Точно серебром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пушистых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ветках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Снежною каймой</a:t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Распустились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кисти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Белой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бахромой.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203848" y="3356992"/>
            <a:ext cx="1047386" cy="176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2253769" y="3715459"/>
            <a:ext cx="1473772" cy="1429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1496336" y="4489946"/>
            <a:ext cx="2931648" cy="31859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330421" y="5207386"/>
            <a:ext cx="997772" cy="1429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516216" y="3374593"/>
            <a:ext cx="1699122" cy="1471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892844" y="4475652"/>
            <a:ext cx="997772" cy="1429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436096" y="5586790"/>
            <a:ext cx="1221399" cy="24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684462" y="3702847"/>
            <a:ext cx="1407818" cy="68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10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21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ru-RU" sz="4800" b="0" dirty="0">
                <a:solidFill>
                  <a:srgbClr val="00CC00"/>
                </a:solidFill>
              </a:rPr>
              <a:t>БЕРЁЗА – СИМВОЛ РОССИИ</a:t>
            </a:r>
          </a:p>
        </p:txBody>
      </p:sp>
      <p:pic>
        <p:nvPicPr>
          <p:cNvPr id="5126" name="Picture 6" descr="https://presentacii.ru/documents_2/7e2c906e9aef0408763fb03066db211c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365083"/>
            <a:ext cx="8143932" cy="52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Коркодым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«Золото осени»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7414" name="Picture 6" descr="0_120b2_ec39980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657600" cy="3614734"/>
          </a:xfrm>
          <a:prstGeom prst="rect">
            <a:avLst/>
          </a:prstGeom>
          <a:noFill/>
        </p:spPr>
      </p:pic>
      <p:pic>
        <p:nvPicPr>
          <p:cNvPr id="17415" name="Picture 7" descr="7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857232"/>
            <a:ext cx="2724150" cy="3514724"/>
          </a:xfrm>
          <a:prstGeom prst="rect">
            <a:avLst/>
          </a:prstGeom>
          <a:noFill/>
        </p:spPr>
      </p:pic>
      <p:pic>
        <p:nvPicPr>
          <p:cNvPr id="17416" name="Picture 8" descr="0_27223_4019d383_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352800"/>
            <a:ext cx="2781300" cy="3505200"/>
          </a:xfrm>
          <a:prstGeom prst="rect">
            <a:avLst/>
          </a:prstGeom>
          <a:noFill/>
        </p:spPr>
      </p:pic>
      <p:pic>
        <p:nvPicPr>
          <p:cNvPr id="17413" name="Picture 5" descr="0_45f5_813bd9c0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162300"/>
            <a:ext cx="3810000" cy="3695700"/>
          </a:xfrm>
          <a:prstGeom prst="rect">
            <a:avLst/>
          </a:prstGeom>
          <a:noFill/>
        </p:spPr>
      </p:pic>
      <p:pic>
        <p:nvPicPr>
          <p:cNvPr id="19460" name="Picture 4" descr="https://muzei.club/wp-content/uploads/2020/03/fmg5e7b21e1951e4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785794"/>
            <a:ext cx="8702705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178" y="5429264"/>
            <a:ext cx="1200136" cy="1000131"/>
          </a:xfrm>
        </p:spPr>
        <p:txBody>
          <a:bodyPr>
            <a:normAutofit/>
          </a:bodyPr>
          <a:lstStyle/>
          <a:p>
            <a:endParaRPr lang="ru-RU" sz="5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57884" y="1928802"/>
            <a:ext cx="3071834" cy="321471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И. Э. Грабарь</a:t>
            </a:r>
          </a:p>
          <a:p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«Иней»</a:t>
            </a:r>
            <a:endParaRPr lang="ru-RU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10" name="Picture 6" descr="http://i071.radikal.ru/1012/46/48c092904b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214290"/>
            <a:ext cx="5559433" cy="64294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04800" y="2349500"/>
            <a:ext cx="273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i="1">
                <a:solidFill>
                  <a:srgbClr val="7030A0"/>
                </a:solidFill>
                <a:latin typeface="Cambria" pitchFamily="18" charset="0"/>
              </a:rPr>
              <a:t>Сегодня на уроке я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51275" y="692150"/>
            <a:ext cx="51133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i="1">
                <a:solidFill>
                  <a:srgbClr val="C00000"/>
                </a:solidFill>
                <a:latin typeface="Cambria" pitchFamily="18" charset="0"/>
              </a:rPr>
              <a:t>узнал (а)   _______________________________</a:t>
            </a: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altLang="ru-RU" sz="2400" b="1" i="1">
                <a:solidFill>
                  <a:srgbClr val="C00000"/>
                </a:solidFill>
                <a:latin typeface="Cambria" pitchFamily="18" charset="0"/>
              </a:rPr>
              <a:t>научился (лась) _______________________</a:t>
            </a: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altLang="ru-RU" sz="2400" b="1" i="1">
                <a:solidFill>
                  <a:srgbClr val="C00000"/>
                </a:solidFill>
                <a:latin typeface="Cambria" pitchFamily="18" charset="0"/>
              </a:rPr>
              <a:t>вспомнил (а)___________________________</a:t>
            </a: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endParaRPr lang="ru-RU" altLang="ru-RU" sz="2400" b="1" i="1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altLang="ru-RU" sz="2400" b="1" i="1">
                <a:solidFill>
                  <a:srgbClr val="C00000"/>
                </a:solidFill>
                <a:latin typeface="Cambria" pitchFamily="18" charset="0"/>
              </a:rPr>
              <a:t>удивился (лась) ______________________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16238" y="981075"/>
            <a:ext cx="1008062" cy="172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987675" y="2492375"/>
            <a:ext cx="936625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52738" y="3111500"/>
            <a:ext cx="1071562" cy="749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90825" y="3284538"/>
            <a:ext cx="1133475" cy="19446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7416" name="Picture 8" descr="0_27223_4019d38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781300" cy="3505200"/>
          </a:xfrm>
          <a:prstGeom prst="rect">
            <a:avLst/>
          </a:prstGeom>
          <a:noFill/>
        </p:spPr>
      </p:pic>
      <p:pic>
        <p:nvPicPr>
          <p:cNvPr id="7170" name="Picture 2" descr="https://myslide.ru/documents_2/3c85b33d85e5634747779e2f067fa2d3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5072067" cy="3643314"/>
          </a:xfrm>
          <a:prstGeom prst="rect">
            <a:avLst/>
          </a:prstGeom>
          <a:noFill/>
        </p:spPr>
      </p:pic>
      <p:pic>
        <p:nvPicPr>
          <p:cNvPr id="7172" name="Picture 4" descr="https://myslide.ru/documents_2/3c85b33d85e5634747779e2f067fa2d3/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4500562" cy="3786190"/>
          </a:xfrm>
          <a:prstGeom prst="rect">
            <a:avLst/>
          </a:prstGeom>
          <a:noFill/>
        </p:spPr>
      </p:pic>
      <p:pic>
        <p:nvPicPr>
          <p:cNvPr id="7174" name="Picture 6" descr="https://myslide.ru/documents_2/3c85b33d85e5634747779e2f067fa2d3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0"/>
            <a:ext cx="5000628" cy="3500438"/>
          </a:xfrm>
          <a:prstGeom prst="rect">
            <a:avLst/>
          </a:prstGeom>
          <a:noFill/>
        </p:spPr>
      </p:pic>
      <p:pic>
        <p:nvPicPr>
          <p:cNvPr id="7176" name="Picture 8" descr="https://myslide.ru/documents_2/3c85b33d85e5634747779e2f067fa2d3/img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3571876"/>
            <a:ext cx="4714877" cy="3286124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7624" y="2711200"/>
            <a:ext cx="880666" cy="861816"/>
          </a:xfrm>
          <a:prstGeom prst="ellipse">
            <a:avLst/>
          </a:prstGeom>
          <a:solidFill>
            <a:srgbClr val="43FC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21824" y="2423168"/>
            <a:ext cx="880666" cy="8618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" y="5877272"/>
            <a:ext cx="880666" cy="861816"/>
          </a:xfrm>
          <a:prstGeom prst="ellipse">
            <a:avLst/>
          </a:prstGeom>
          <a:solidFill>
            <a:srgbClr val="0D2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41864" y="5871739"/>
            <a:ext cx="880666" cy="8618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КРАСИВА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ЛЮБОЕ ВРЕМЯ ГОДА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7416" name="Picture 8" descr="0_27223_4019d38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781300" cy="3505200"/>
          </a:xfrm>
          <a:prstGeom prst="rect">
            <a:avLst/>
          </a:prstGeom>
          <a:noFill/>
        </p:spPr>
      </p:pic>
      <p:pic>
        <p:nvPicPr>
          <p:cNvPr id="7170" name="Picture 2" descr="https://myslide.ru/documents_2/3c85b33d85e5634747779e2f067fa2d3/im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571480"/>
            <a:ext cx="5072067" cy="3071834"/>
          </a:xfrm>
          <a:prstGeom prst="rect">
            <a:avLst/>
          </a:prstGeom>
          <a:noFill/>
        </p:spPr>
      </p:pic>
      <p:pic>
        <p:nvPicPr>
          <p:cNvPr id="7172" name="Picture 4" descr="https://myslide.ru/documents_2/3c85b33d85e5634747779e2f067fa2d3/img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4500562" cy="3786190"/>
          </a:xfrm>
          <a:prstGeom prst="rect">
            <a:avLst/>
          </a:prstGeom>
          <a:noFill/>
        </p:spPr>
      </p:pic>
      <p:pic>
        <p:nvPicPr>
          <p:cNvPr id="7174" name="Picture 6" descr="https://myslide.ru/documents_2/3c85b33d85e5634747779e2f067fa2d3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571480"/>
            <a:ext cx="5000628" cy="2928958"/>
          </a:xfrm>
          <a:prstGeom prst="rect">
            <a:avLst/>
          </a:prstGeom>
          <a:noFill/>
        </p:spPr>
      </p:pic>
      <p:pic>
        <p:nvPicPr>
          <p:cNvPr id="7176" name="Picture 8" descr="https://myslide.ru/documents_2/3c85b33d85e5634747779e2f067fa2d3/img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3571876"/>
            <a:ext cx="4714877" cy="3286124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1187624" y="2711200"/>
            <a:ext cx="880666" cy="861816"/>
          </a:xfrm>
          <a:prstGeom prst="ellipse">
            <a:avLst/>
          </a:prstGeom>
          <a:solidFill>
            <a:srgbClr val="43FC1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921824" y="2423168"/>
            <a:ext cx="880666" cy="8618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" y="5877272"/>
            <a:ext cx="880666" cy="861816"/>
          </a:xfrm>
          <a:prstGeom prst="ellipse">
            <a:avLst/>
          </a:prstGeom>
          <a:solidFill>
            <a:srgbClr val="0D24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41864" y="5871739"/>
            <a:ext cx="880666" cy="8618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Горизонтальный свиток 6"/>
          <p:cNvSpPr/>
          <p:nvPr/>
        </p:nvSpPr>
        <p:spPr>
          <a:xfrm>
            <a:off x="357174" y="1202521"/>
            <a:ext cx="4286280" cy="2928958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на полях,</a:t>
            </a:r>
          </a:p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на реках, </a:t>
            </a:r>
          </a:p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гуляет…</a:t>
            </a:r>
          </a:p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это бывает?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2" y="5750004"/>
            <a:ext cx="2276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14290"/>
            <a:ext cx="37850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tx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ЗАГАДКА</a:t>
            </a:r>
            <a:endParaRPr lang="ru-RU" sz="4800" b="1" cap="all" spc="0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22" y="-57829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8728" y="243508"/>
            <a:ext cx="30649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ЗАГАДКА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5036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207167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0063" y="727977"/>
            <a:ext cx="357186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-422074" y="1323831"/>
            <a:ext cx="6218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ЗЕЛЕНА, А НЕ ЛУГ,</a:t>
            </a:r>
          </a:p>
          <a:p>
            <a:pPr algn="ctr"/>
            <a:r>
              <a:rPr lang="ru-R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БЕЛА, А НЕ СНЕГ, </a:t>
            </a:r>
          </a:p>
          <a:p>
            <a:pPr algn="ctr"/>
            <a:r>
              <a:rPr lang="ru-RU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КУДРЯВА, А БЕЗ ВОЛОС.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61436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11486" y="2967335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5708744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БЕРЁЗА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18" name="Picture 2" descr="https://www.slavmir.tv/upload/iblock/85e/berez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20" y="3189487"/>
            <a:ext cx="2365476" cy="357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857620" y="5500702"/>
            <a:ext cx="50006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6178" y="5429264"/>
            <a:ext cx="5557822" cy="1000131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Georgia" pitchFamily="18" charset="0"/>
              </a:rPr>
              <a:t>Б</a:t>
            </a:r>
            <a:r>
              <a:rPr sz="5400" b="1" dirty="0" err="1">
                <a:solidFill>
                  <a:schemeClr val="bg1"/>
                </a:solidFill>
                <a:latin typeface="Georgia" pitchFamily="18" charset="0"/>
              </a:rPr>
              <a:t>ерёза</a:t>
            </a:r>
            <a:endParaRPr lang="ru-RU" sz="5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1802" y="28572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Сергей Есенин</a:t>
            </a:r>
          </a:p>
        </p:txBody>
      </p:sp>
      <p:pic>
        <p:nvPicPr>
          <p:cNvPr id="9" name="Рисунок 8" descr="eseni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2857520" cy="3514749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  <a:prstDash val="sysDot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uchebnik.mos.ru/system_2/atomic_objects/files/005/203/093/original/%D0%B1%D0%B5%D1%80%D1%91%D0%B7%D0%B0_%D0%B2_%D1%81%D0%BD%D0%B5%D0%B3%D1%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70" y="949034"/>
            <a:ext cx="3447529" cy="51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7672106"/>
              </p:ext>
            </p:extLst>
          </p:nvPr>
        </p:nvGraphicFramePr>
        <p:xfrm>
          <a:off x="251520" y="836712"/>
          <a:ext cx="8388350" cy="5872861"/>
        </p:xfrm>
        <a:graphic>
          <a:graphicData uri="http://schemas.openxmlformats.org/drawingml/2006/table">
            <a:tbl>
              <a:tblPr/>
              <a:tblGrid>
                <a:gridCol w="3048000"/>
                <a:gridCol w="2743200"/>
                <a:gridCol w="259715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Берёза – лиственное дерево.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Образ берёзы использовали в произведениях фольклора.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Роль дерева в жизни людей.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717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4565145"/>
              </p:ext>
            </p:extLst>
          </p:nvPr>
        </p:nvGraphicFramePr>
        <p:xfrm>
          <a:off x="323528" y="764704"/>
          <a:ext cx="8388350" cy="5872861"/>
        </p:xfrm>
        <a:graphic>
          <a:graphicData uri="http://schemas.openxmlformats.org/drawingml/2006/table">
            <a:tbl>
              <a:tblPr/>
              <a:tblGrid>
                <a:gridCol w="2833678"/>
                <a:gridCol w="3786214"/>
                <a:gridCol w="1768458"/>
              </a:tblGrid>
              <a:tr h="74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ЗНАЮ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ХОЧУ УЗНАТЬ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УЗНАЛ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Берёза – лиственное дерево.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Образ берёзы использовали в произведениях фольклора.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Роль дерева в жизни людей.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Почему Есенин своё стихотворение посвятил берёзе?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Какие чувства выразил автор, рисуя образ берёзы 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Какими средствами выразительности  Есенин передал красоту берёзы?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2831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-36513" y="5989638"/>
            <a:ext cx="2879726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82" name="Picture 10" descr="bo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730250"/>
            <a:ext cx="1171575" cy="1022350"/>
          </a:xfrm>
          <a:prstGeom prst="rect">
            <a:avLst/>
          </a:prstGeom>
          <a:noFill/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49400" y="5413375"/>
            <a:ext cx="2879725" cy="608013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916238" y="4797425"/>
            <a:ext cx="2879725" cy="608013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356100" y="4189413"/>
            <a:ext cx="2879725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616575" y="3573463"/>
            <a:ext cx="2879725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8175" y="5445125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99"/>
                </a:solidFill>
                <a:latin typeface="Times New Roman" pitchFamily="18" charset="0"/>
              </a:rPr>
              <a:t>наблюдаю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48038" y="4797425"/>
            <a:ext cx="2160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99"/>
                </a:solidFill>
                <a:latin typeface="Times New Roman" pitchFamily="18" charset="0"/>
              </a:rPr>
              <a:t>замечаю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27538" y="4217988"/>
            <a:ext cx="2665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99"/>
                </a:solidFill>
                <a:latin typeface="Times New Roman" pitchFamily="18" charset="0"/>
              </a:rPr>
              <a:t>размышляю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80063" y="3573463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FF99"/>
                </a:solidFill>
                <a:latin typeface="Times New Roman" pitchFamily="18" charset="0"/>
              </a:rPr>
              <a:t>делаю вывод</a:t>
            </a:r>
          </a:p>
        </p:txBody>
      </p:sp>
      <p:pic>
        <p:nvPicPr>
          <p:cNvPr id="3101" name="Picture 29" descr="Улыбка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7050" y="2041525"/>
            <a:ext cx="1038225" cy="1171575"/>
          </a:xfrm>
          <a:prstGeom prst="rect">
            <a:avLst/>
          </a:prstGeom>
          <a:noFill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2900" y="3141663"/>
            <a:ext cx="1689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8500"/>
            <a:ext cx="16891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789363"/>
            <a:ext cx="16891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8" name="Text Box 36"/>
          <p:cNvSpPr txBox="1">
            <a:spLocks noChangeArrowheads="1"/>
          </p:cNvSpPr>
          <p:nvPr/>
        </p:nvSpPr>
        <p:spPr bwMode="auto">
          <a:xfrm rot="-1557095">
            <a:off x="5867400" y="1339850"/>
            <a:ext cx="503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7164388" y="765175"/>
            <a:ext cx="50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 rot="1228019">
            <a:off x="7812088" y="1412875"/>
            <a:ext cx="50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6588125" y="836613"/>
            <a:ext cx="503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2522538"/>
            <a:ext cx="1689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128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4162E-6 L 0.14774 -0.102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08 L 0.16163 -0.1005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1965E-6 L 0.13385 -0.062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1965E-6 L 0.13385 -0.062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1" grpId="0"/>
      <p:bldP spid="3108" grpId="0"/>
      <p:bldP spid="3108" grpId="1"/>
      <p:bldP spid="3109" grpId="0"/>
      <p:bldP spid="3109" grpId="1"/>
      <p:bldP spid="3110" grpId="0"/>
      <p:bldP spid="3110" grpId="1"/>
      <p:bldP spid="3111" grpId="0"/>
      <p:bldP spid="31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391</Words>
  <Application>Microsoft Office PowerPoint</Application>
  <PresentationFormat>Экран (4:3)</PresentationFormat>
  <Paragraphs>165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ПРИРОДА КРАСИВА  В ЛЮБОЕ ВРЕМЯ ГОДА</vt:lpstr>
      <vt:lpstr>Слайд 4</vt:lpstr>
      <vt:lpstr>        </vt:lpstr>
      <vt:lpstr>Берёза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БЕРЁЗА – СИМВОЛ РОССИИ</vt:lpstr>
      <vt:lpstr>В. Коркодым «Золото осени»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162</cp:revision>
  <dcterms:created xsi:type="dcterms:W3CDTF">2012-11-22T21:58:59Z</dcterms:created>
  <dcterms:modified xsi:type="dcterms:W3CDTF">2021-02-19T11:38:32Z</dcterms:modified>
</cp:coreProperties>
</file>